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8" r:id="rId3"/>
    <p:sldId id="279" r:id="rId4"/>
    <p:sldId id="280" r:id="rId5"/>
    <p:sldId id="284" r:id="rId6"/>
    <p:sldId id="281" r:id="rId7"/>
    <p:sldId id="282" r:id="rId8"/>
    <p:sldId id="283" r:id="rId9"/>
    <p:sldId id="285" r:id="rId10"/>
    <p:sldId id="286" r:id="rId11"/>
    <p:sldId id="287" r:id="rId12"/>
    <p:sldId id="263" r:id="rId13"/>
    <p:sldId id="264" r:id="rId14"/>
    <p:sldId id="265" r:id="rId15"/>
    <p:sldId id="266" r:id="rId16"/>
    <p:sldId id="268" r:id="rId17"/>
    <p:sldId id="270" r:id="rId18"/>
    <p:sldId id="271" r:id="rId19"/>
    <p:sldId id="267" r:id="rId20"/>
    <p:sldId id="269" r:id="rId21"/>
    <p:sldId id="272" r:id="rId22"/>
    <p:sldId id="275" r:id="rId23"/>
    <p:sldId id="276" r:id="rId24"/>
    <p:sldId id="277" r:id="rId2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Berdan" initials="" lastIdx="8" clrIdx="0"/>
  <p:cmAuthor id="1" name="Martin Hunicutt" initials="MH" lastIdx="6" clrIdx="1">
    <p:extLst/>
  </p:cmAuthor>
  <p:cmAuthor id="2" name="David Gee" initials="DG" lastIdx="2" clrIdx="2">
    <p:extLst/>
  </p:cmAuthor>
  <p:cmAuthor id="3" name="Kerry Stenke" initials="KS" lastIdx="33" clrIdx="3"/>
  <p:cmAuthor id="4" name="Kerry Stenke" initials="KS [2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3E31"/>
    <a:srgbClr val="EA3D31"/>
    <a:srgbClr val="FFFFFF"/>
    <a:srgbClr val="511A69"/>
    <a:srgbClr val="1EA3C7"/>
    <a:srgbClr val="B1B951"/>
    <a:srgbClr val="F1792C"/>
    <a:srgbClr val="063F89"/>
    <a:srgbClr val="042D6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370" autoAdjust="0"/>
  </p:normalViewPr>
  <p:slideViewPr>
    <p:cSldViewPr snapToObjects="1">
      <p:cViewPr varScale="1">
        <p:scale>
          <a:sx n="118" d="100"/>
          <a:sy n="118" d="100"/>
        </p:scale>
        <p:origin x="14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472" y="17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8BFB93-0E27-4F5A-B7DE-9403105350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8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9E11E2-0CE5-47E6-BB4A-D82EEF769F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3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063F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6" y="0"/>
            <a:ext cx="8537171" cy="6858000"/>
          </a:xfrm>
          <a:prstGeom prst="rect">
            <a:avLst/>
          </a:prstGeom>
        </p:spPr>
      </p:pic>
      <p:sp>
        <p:nvSpPr>
          <p:cNvPr id="9" name="object 4"/>
          <p:cNvSpPr/>
          <p:nvPr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063F89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object 47"/>
          <p:cNvSpPr/>
          <p:nvPr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063F89">
              <a:alpha val="85000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4253" y="1371601"/>
            <a:ext cx="6395224" cy="1958726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253" y="3330328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70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216650"/>
          </a:xfr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6213475"/>
            <a:ext cx="9144000" cy="6445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8" r="-27"/>
          <a:stretch/>
        </p:blipFill>
        <p:spPr>
          <a:xfrm>
            <a:off x="-1" y="6213475"/>
            <a:ext cx="9155725" cy="6445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1450"/>
            <a:ext cx="2496808" cy="27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2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 Mas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88442"/>
            <a:ext cx="7162800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dirty="0"/>
              <a:t>Title </a:t>
            </a:r>
            <a:br>
              <a:rPr lang="en-US" sz="9600" b="1" dirty="0"/>
            </a:br>
            <a:r>
              <a:rPr lang="en-US" sz="9600" b="1" dirty="0"/>
              <a:t>Only </a:t>
            </a:r>
            <a:r>
              <a:rPr lang="en-US" sz="9600" b="1" baseline="0" dirty="0"/>
              <a:t> </a:t>
            </a:r>
            <a:r>
              <a:rPr lang="en-US" sz="9600" b="1" dirty="0"/>
              <a:t>Masters</a:t>
            </a:r>
          </a:p>
        </p:txBody>
      </p:sp>
    </p:spTree>
    <p:extLst>
      <p:ext uri="{BB962C8B-B14F-4D97-AF65-F5344CB8AC3E}">
        <p14:creationId xmlns:p14="http://schemas.microsoft.com/office/powerpoint/2010/main" val="194617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0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" y="6213475"/>
            <a:ext cx="9144000" cy="6445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8" r="-27"/>
          <a:stretch/>
        </p:blipFill>
        <p:spPr>
          <a:xfrm>
            <a:off x="-1" y="6213475"/>
            <a:ext cx="9155725" cy="644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1450"/>
            <a:ext cx="2496808" cy="27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3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+ 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" y="1143000"/>
            <a:ext cx="8686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+ Nothing 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1"/>
            <a:ext cx="8229600" cy="762000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5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88442"/>
            <a:ext cx="7162800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dirty="0"/>
              <a:t>Blank Masters</a:t>
            </a:r>
          </a:p>
        </p:txBody>
      </p:sp>
    </p:spTree>
    <p:extLst>
      <p:ext uri="{BB962C8B-B14F-4D97-AF65-F5344CB8AC3E}">
        <p14:creationId xmlns:p14="http://schemas.microsoft.com/office/powerpoint/2010/main" val="123623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213475"/>
            <a:ext cx="9144000" cy="6445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8" r="-27"/>
          <a:stretch/>
        </p:blipFill>
        <p:spPr>
          <a:xfrm>
            <a:off x="-1" y="6213475"/>
            <a:ext cx="9155725" cy="6445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1450"/>
            <a:ext cx="2496808" cy="27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02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37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053239"/>
            <a:ext cx="7162800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dirty="0"/>
              <a:t>Section</a:t>
            </a:r>
            <a:r>
              <a:rPr lang="en-US" sz="9600" b="1" baseline="0" dirty="0"/>
              <a:t> Masters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145647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021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0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063F89">
              <a:alpha val="9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1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063F89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063F89">
              <a:alpha val="85000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41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Re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EA3D31">
              <a:alpha val="9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EA3E31">
              <a:alpha val="85098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EA3D31">
              <a:alpha val="85098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05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Oran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F1792C">
              <a:alpha val="9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F1792C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F1792C">
              <a:alpha val="85098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4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Gree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B1B951">
              <a:alpha val="9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1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B1B951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B1B951">
              <a:alpha val="85000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0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SkyBlu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1EA3C7">
              <a:alpha val="9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1EA3C7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1EA3C7">
              <a:alpha val="85000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7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Purp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0800"/>
            <a:ext cx="2496808" cy="280890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511A69">
              <a:alpha val="9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1" y="0"/>
            <a:ext cx="8537171" cy="6858000"/>
          </a:xfrm>
          <a:prstGeom prst="rect">
            <a:avLst/>
          </a:prstGeom>
        </p:spPr>
      </p:pic>
      <p:sp>
        <p:nvSpPr>
          <p:cNvPr id="20" name="object 4"/>
          <p:cNvSpPr/>
          <p:nvPr userDrawn="1"/>
        </p:nvSpPr>
        <p:spPr>
          <a:xfrm>
            <a:off x="578556" y="704731"/>
            <a:ext cx="8307955" cy="4626046"/>
          </a:xfrm>
          <a:custGeom>
            <a:avLst/>
            <a:gdLst/>
            <a:ahLst/>
            <a:cxnLst/>
            <a:rect l="l" t="t" r="r" b="b"/>
            <a:pathLst>
              <a:path w="12653645" h="6024880">
                <a:moveTo>
                  <a:pt x="0" y="6024753"/>
                </a:moveTo>
                <a:lnTo>
                  <a:pt x="12653391" y="6024753"/>
                </a:lnTo>
                <a:lnTo>
                  <a:pt x="12653391" y="0"/>
                </a:lnTo>
                <a:lnTo>
                  <a:pt x="0" y="0"/>
                </a:lnTo>
                <a:lnTo>
                  <a:pt x="0" y="6024753"/>
                </a:lnTo>
                <a:close/>
              </a:path>
            </a:pathLst>
          </a:custGeom>
          <a:solidFill>
            <a:srgbClr val="511A69">
              <a:alpha val="85000"/>
            </a:srgbClr>
          </a:solidFill>
          <a:ln>
            <a:noFill/>
          </a:ln>
          <a:effectLst/>
        </p:spPr>
        <p:txBody>
          <a:bodyPr vert="horz" wrap="square" lIns="457200" tIns="457200" rIns="640080" bIns="621792" rtlCol="0" anchor="ctr" anchorCtr="0">
            <a:no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buNone/>
            </a:pPr>
            <a:endParaRPr sz="4000" b="0" i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object 47"/>
          <p:cNvSpPr/>
          <p:nvPr userDrawn="1"/>
        </p:nvSpPr>
        <p:spPr>
          <a:xfrm>
            <a:off x="8570031" y="5367012"/>
            <a:ext cx="312092" cy="312093"/>
          </a:xfrm>
          <a:custGeom>
            <a:avLst/>
            <a:gdLst/>
            <a:ahLst/>
            <a:cxnLst/>
            <a:rect l="l" t="t" r="r" b="b"/>
            <a:pathLst>
              <a:path w="443865" h="443865">
                <a:moveTo>
                  <a:pt x="443776" y="0"/>
                </a:moveTo>
                <a:lnTo>
                  <a:pt x="0" y="0"/>
                </a:lnTo>
                <a:lnTo>
                  <a:pt x="0" y="443776"/>
                </a:lnTo>
                <a:lnTo>
                  <a:pt x="443776" y="0"/>
                </a:lnTo>
                <a:close/>
              </a:path>
            </a:pathLst>
          </a:custGeom>
          <a:solidFill>
            <a:srgbClr val="511A69">
              <a:alpha val="85000"/>
            </a:srgbClr>
          </a:solidFill>
        </p:spPr>
        <p:txBody>
          <a:bodyPr wrap="square" lIns="0" tIns="0" rIns="0" bIns="0" rtlCol="0"/>
          <a:lstStyle/>
          <a:p>
            <a:endParaRPr>
              <a:latin typeface="Arial"/>
            </a:endParaRPr>
          </a:p>
        </p:txBody>
      </p:sp>
      <p:sp>
        <p:nvSpPr>
          <p:cNvPr id="22" name="Title 1"/>
          <p:cNvSpPr>
            <a:spLocks noGrp="1"/>
          </p:cNvSpPr>
          <p:nvPr>
            <p:ph type="ctrTitle"/>
          </p:nvPr>
        </p:nvSpPr>
        <p:spPr>
          <a:xfrm>
            <a:off x="1164253" y="704731"/>
            <a:ext cx="6395224" cy="3044262"/>
          </a:xfrm>
          <a:solidFill>
            <a:schemeClr val="tx2">
              <a:alpha val="0"/>
            </a:schemeClr>
          </a:solidFill>
        </p:spPr>
        <p:txBody>
          <a:bodyPr lIns="0" rIns="0" bIns="91440" anchor="b" anchorCtr="0"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164253" y="3748994"/>
            <a:ext cx="6395224" cy="1546471"/>
          </a:xfrm>
          <a:solidFill>
            <a:schemeClr val="tx2">
              <a:alpha val="0"/>
            </a:schemeClr>
          </a:solidFill>
        </p:spPr>
        <p:txBody>
          <a:bodyPr lIns="0" rIns="0" bIns="91440">
            <a:noAutofit/>
          </a:bodyPr>
          <a:lstStyle>
            <a:lvl1pPr marL="0" indent="0" algn="l">
              <a:lnSpc>
                <a:spcPct val="103000"/>
              </a:lnSpc>
              <a:spcBef>
                <a:spcPts val="0"/>
              </a:spcBef>
              <a:buNone/>
              <a:defRPr sz="24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82" y="5867400"/>
            <a:ext cx="5851835" cy="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3147386"/>
            <a:ext cx="8153400" cy="55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46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48199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684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04950"/>
            <a:ext cx="4040188" cy="63976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4712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04950"/>
            <a:ext cx="4041775" cy="63976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44712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2560320" cy="4525963"/>
          </a:xfrm>
        </p:spPr>
        <p:txBody>
          <a:bodyPr/>
          <a:lstStyle>
            <a:lvl1pPr>
              <a:spcBef>
                <a:spcPts val="1400"/>
              </a:spcBef>
              <a:defRPr sz="1600"/>
            </a:lvl1pPr>
            <a:lvl2pPr marL="577850" indent="-234950">
              <a:defRPr sz="1600"/>
            </a:lvl2pPr>
            <a:lvl3pPr marL="860425" indent="-171450">
              <a:defRPr sz="1600"/>
            </a:lvl3pPr>
            <a:lvl4pPr marL="1033463" indent="0">
              <a:defRPr sz="1600"/>
            </a:lvl4pPr>
            <a:lvl5pPr marL="1368425" indent="-174625"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291840" y="1447800"/>
            <a:ext cx="2560320" cy="4525963"/>
          </a:xfrm>
        </p:spPr>
        <p:txBody>
          <a:bodyPr/>
          <a:lstStyle>
            <a:lvl1pPr>
              <a:spcBef>
                <a:spcPts val="1400"/>
              </a:spcBef>
              <a:defRPr sz="1600"/>
            </a:lvl1pPr>
            <a:lvl2pPr marL="577850" indent="-234950">
              <a:defRPr sz="1600"/>
            </a:lvl2pPr>
            <a:lvl3pPr marL="860425" indent="-171450">
              <a:defRPr sz="1600"/>
            </a:lvl3pPr>
            <a:lvl4pPr marL="1033463" indent="0">
              <a:defRPr sz="1600"/>
            </a:lvl4pPr>
            <a:lvl5pPr marL="1368425" indent="-174625"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124222" y="1447800"/>
            <a:ext cx="2560320" cy="4525963"/>
          </a:xfrm>
        </p:spPr>
        <p:txBody>
          <a:bodyPr/>
          <a:lstStyle>
            <a:lvl1pPr>
              <a:spcBef>
                <a:spcPts val="1400"/>
              </a:spcBef>
              <a:defRPr sz="1600"/>
            </a:lvl1pPr>
            <a:lvl2pPr marL="577850" indent="-234950">
              <a:defRPr sz="1600"/>
            </a:lvl2pPr>
            <a:lvl3pPr marL="860425" indent="-171450">
              <a:defRPr sz="1600"/>
            </a:lvl3pPr>
            <a:lvl4pPr marL="1033463" indent="0">
              <a:defRPr sz="1600"/>
            </a:lvl4pPr>
            <a:lvl5pPr marL="1368425" indent="-174625" defTabSz="454025"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88442"/>
            <a:ext cx="7162800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9600" b="1" dirty="0"/>
              <a:t>Photo Content</a:t>
            </a:r>
            <a:r>
              <a:rPr lang="en-US" sz="9600" b="1" baseline="0" dirty="0"/>
              <a:t> </a:t>
            </a:r>
            <a:r>
              <a:rPr lang="en-US" sz="9600" b="1" dirty="0"/>
              <a:t>Masters</a:t>
            </a:r>
          </a:p>
        </p:txBody>
      </p:sp>
    </p:spTree>
    <p:extLst>
      <p:ext uri="{BB962C8B-B14F-4D97-AF65-F5344CB8AC3E}">
        <p14:creationId xmlns:p14="http://schemas.microsoft.com/office/powerpoint/2010/main" val="137068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+ Vertica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447800"/>
            <a:ext cx="39624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4724400" y="1150536"/>
            <a:ext cx="4419600" cy="5707464"/>
          </a:xfrm>
          <a:noFill/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2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Content + Landscap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57200" y="2692400"/>
            <a:ext cx="8229600" cy="32512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10667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79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9992"/>
            <a:ext cx="8229600" cy="460216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7200" y="1143000"/>
            <a:ext cx="868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1" y="6213475"/>
            <a:ext cx="9144000" cy="6445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8">
            <a:alphaModFix amt="4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8" r="-27"/>
          <a:stretch/>
        </p:blipFill>
        <p:spPr>
          <a:xfrm>
            <a:off x="-1" y="6213475"/>
            <a:ext cx="9155725" cy="6445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" y="6401450"/>
            <a:ext cx="2496808" cy="27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5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7" r:id="rId7"/>
    <p:sldLayoutId id="2147483858" r:id="rId8"/>
    <p:sldLayoutId id="2147483859" r:id="rId9"/>
    <p:sldLayoutId id="2147483879" r:id="rId10"/>
    <p:sldLayoutId id="2147483876" r:id="rId11"/>
    <p:sldLayoutId id="2147483854" r:id="rId12"/>
    <p:sldLayoutId id="2147483855" r:id="rId13"/>
    <p:sldLayoutId id="2147483875" r:id="rId14"/>
    <p:sldLayoutId id="2147483856" r:id="rId15"/>
    <p:sldLayoutId id="2147483877" r:id="rId16"/>
    <p:sldLayoutId id="2147483860" r:id="rId17"/>
    <p:sldLayoutId id="2147483878" r:id="rId18"/>
    <p:sldLayoutId id="2147483865" r:id="rId19"/>
    <p:sldLayoutId id="2147483866" r:id="rId20"/>
    <p:sldLayoutId id="2147483880" r:id="rId21"/>
    <p:sldLayoutId id="2147483881" r:id="rId22"/>
    <p:sldLayoutId id="2147483882" r:id="rId23"/>
    <p:sldLayoutId id="2147483883" r:id="rId24"/>
    <p:sldLayoutId id="2147483884" r:id="rId25"/>
    <p:sldLayoutId id="2147483864" r:id="rId2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+mj-lt"/>
          <a:ea typeface="+mj-ea"/>
          <a:cs typeface="Arial"/>
        </a:defRPr>
      </a:lvl1pPr>
    </p:titleStyle>
    <p:bodyStyle>
      <a:lvl1pPr marL="225425" indent="-225425" algn="l" defTabSz="457200" rtl="0" eaLnBrk="1" latinLnBrk="0" hangingPunct="1">
        <a:lnSpc>
          <a:spcPct val="94000"/>
        </a:lnSpc>
        <a:spcBef>
          <a:spcPts val="1600"/>
        </a:spcBef>
        <a:buClr>
          <a:schemeClr val="tx1"/>
        </a:buClr>
        <a:buSzPct val="110000"/>
        <a:buFont typeface="Wingdings" charset="2"/>
        <a:buChar char="§"/>
        <a:defRPr sz="2000" b="0" i="0" kern="1200">
          <a:solidFill>
            <a:schemeClr val="bg2"/>
          </a:solidFill>
          <a:latin typeface="+mn-lt"/>
          <a:ea typeface="+mn-ea"/>
          <a:cs typeface="Arial"/>
        </a:defRPr>
      </a:lvl1pPr>
      <a:lvl2pPr marL="692150" indent="-234950" algn="l" defTabSz="457200" rtl="0" eaLnBrk="1" latinLnBrk="0" hangingPunct="1">
        <a:lnSpc>
          <a:spcPct val="94000"/>
        </a:lnSpc>
        <a:spcBef>
          <a:spcPts val="800"/>
        </a:spcBef>
        <a:buFont typeface="Arial"/>
        <a:buChar char="–"/>
        <a:defRPr sz="2000" b="0" i="0" kern="1200">
          <a:solidFill>
            <a:schemeClr val="bg2"/>
          </a:solidFill>
          <a:latin typeface="+mn-lt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94000"/>
        </a:lnSpc>
        <a:spcBef>
          <a:spcPct val="20000"/>
        </a:spcBef>
        <a:buFont typeface="Arial"/>
        <a:buChar char="•"/>
        <a:defRPr sz="2000" b="0" i="0" kern="1200">
          <a:solidFill>
            <a:schemeClr val="bg2"/>
          </a:solidFill>
          <a:latin typeface="+mn-lt"/>
          <a:ea typeface="+mn-ea"/>
          <a:cs typeface="Arial"/>
        </a:defRPr>
      </a:lvl3pPr>
      <a:lvl4pPr marL="1371600" indent="0" algn="l" defTabSz="457200" rtl="0" eaLnBrk="1" latinLnBrk="0" hangingPunct="1">
        <a:lnSpc>
          <a:spcPct val="94000"/>
        </a:lnSpc>
        <a:spcBef>
          <a:spcPct val="20000"/>
        </a:spcBef>
        <a:buFont typeface="Arial"/>
        <a:buNone/>
        <a:defRPr sz="1800" b="0" i="1" kern="1200">
          <a:solidFill>
            <a:schemeClr val="bg2"/>
          </a:solidFill>
          <a:latin typeface="+mn-lt"/>
          <a:ea typeface="+mn-ea"/>
          <a:cs typeface="Arial"/>
        </a:defRPr>
      </a:lvl4pPr>
      <a:lvl5pPr marL="1647825" indent="-228600" algn="l" defTabSz="457200" rtl="0" eaLnBrk="1" latinLnBrk="0" hangingPunct="1">
        <a:lnSpc>
          <a:spcPct val="94000"/>
        </a:lnSpc>
        <a:spcBef>
          <a:spcPts val="0"/>
        </a:spcBef>
        <a:buFont typeface="Arial"/>
        <a:buChar char="–"/>
        <a:defRPr sz="1800" b="0" i="0" kern="1200">
          <a:solidFill>
            <a:schemeClr val="bg2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914">
          <p15:clr>
            <a:srgbClr val="F26B43"/>
          </p15:clr>
        </p15:guide>
        <p15:guide id="2" pos="2880">
          <p15:clr>
            <a:srgbClr val="F26B43"/>
          </p15:clr>
        </p15:guide>
        <p15:guide id="3" pos="288">
          <p15:clr>
            <a:srgbClr val="F26B43"/>
          </p15:clr>
        </p15:guide>
        <p15:guide id="4" orient="horz" pos="672">
          <p15:clr>
            <a:srgbClr val="F26B43"/>
          </p15:clr>
        </p15:guide>
        <p15:guide id="5" pos="54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71601"/>
            <a:ext cx="6395224" cy="3505198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Introduction to </a:t>
            </a:r>
            <a:r>
              <a:rPr lang="en-US" sz="3200" dirty="0" smtClean="0"/>
              <a:t>the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New and Improved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CALERIE™ </a:t>
            </a:r>
            <a:r>
              <a:rPr lang="en-US" sz="3200" dirty="0" smtClean="0"/>
              <a:t>Public </a:t>
            </a:r>
            <a:r>
              <a:rPr lang="en-US" sz="3200" dirty="0" smtClean="0"/>
              <a:t>Use </a:t>
            </a:r>
            <a:r>
              <a:rPr lang="en-US" sz="3200" dirty="0" smtClean="0"/>
              <a:t>Database (Coming soon)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340248"/>
            <a:ext cx="6187877" cy="1546471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3533775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875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Weight self-efficacy (WELQ)</a:t>
            </a:r>
          </a:p>
          <a:p>
            <a:pPr lvl="1"/>
            <a:r>
              <a:rPr lang="en-US" dirty="0"/>
              <a:t>Multiaxial Assessment of Eating Disorder Symptoms (MAEDS)</a:t>
            </a:r>
          </a:p>
          <a:p>
            <a:pPr lvl="1"/>
            <a:r>
              <a:rPr lang="en-US" dirty="0"/>
              <a:t>Body Shape Questionnaire (BSQ)</a:t>
            </a:r>
          </a:p>
          <a:p>
            <a:pPr lvl="1"/>
            <a:r>
              <a:rPr lang="en-US" dirty="0"/>
              <a:t>Beck Depression Inventory (BDI)</a:t>
            </a:r>
          </a:p>
          <a:p>
            <a:endParaRPr lang="en-US" dirty="0" smtClean="0"/>
          </a:p>
          <a:p>
            <a:r>
              <a:rPr lang="en-US" dirty="0" smtClean="0"/>
              <a:t>CANTAB – cognitive impairment test</a:t>
            </a:r>
          </a:p>
          <a:p>
            <a:r>
              <a:rPr lang="en-US" dirty="0" smtClean="0"/>
              <a:t>Cognitive Bias tests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8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taking suggestions from collaborators about which variables should be included in the combined analysis dataset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44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3200" dirty="0"/>
              <a:t>CALERIE™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Definition and Derivation of %CR</a:t>
            </a:r>
          </a:p>
        </p:txBody>
      </p:sp>
    </p:spTree>
    <p:extLst>
      <p:ext uri="{BB962C8B-B14F-4D97-AF65-F5344CB8AC3E}">
        <p14:creationId xmlns:p14="http://schemas.microsoft.com/office/powerpoint/2010/main" val="95740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%CR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%CR is defined over an interval of time (</a:t>
            </a:r>
            <a:r>
              <a:rPr lang="en-US" dirty="0" err="1" smtClean="0"/>
              <a:t>eg</a:t>
            </a:r>
            <a:r>
              <a:rPr lang="en-US" dirty="0" smtClean="0"/>
              <a:t>, Baseline to Month 12), not at a fixed time-point.</a:t>
            </a:r>
          </a:p>
          <a:p>
            <a:r>
              <a:rPr lang="en-US" b="1" dirty="0"/>
              <a:t>%</a:t>
            </a:r>
            <a:r>
              <a:rPr lang="en-US" b="1" dirty="0" err="1" smtClean="0"/>
              <a:t>CR</a:t>
            </a:r>
            <a:r>
              <a:rPr lang="en-US" b="1" baseline="-25000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= </a:t>
            </a:r>
            <a:r>
              <a:rPr lang="en-US" b="1" dirty="0" smtClean="0"/>
              <a:t>100 x (</a:t>
            </a:r>
            <a:r>
              <a:rPr lang="en-US" b="1" dirty="0"/>
              <a:t>EI</a:t>
            </a:r>
            <a:r>
              <a:rPr lang="en-US" b="1" baseline="-25000" dirty="0"/>
              <a:t>AL</a:t>
            </a:r>
            <a:r>
              <a:rPr lang="en-US" b="1" dirty="0" smtClean="0"/>
              <a:t>– </a:t>
            </a:r>
            <a:r>
              <a:rPr lang="en-US" b="1" dirty="0" err="1" smtClean="0"/>
              <a:t>EI</a:t>
            </a:r>
            <a:r>
              <a:rPr lang="en-US" b="1" baseline="-25000" dirty="0" err="1" smtClean="0"/>
              <a:t>int</a:t>
            </a:r>
            <a:r>
              <a:rPr lang="en-US" b="1" baseline="-25000" dirty="0" smtClean="0"/>
              <a:t>)</a:t>
            </a:r>
            <a:r>
              <a:rPr lang="en-US" b="1" dirty="0" smtClean="0"/>
              <a:t> ) / EI</a:t>
            </a:r>
            <a:r>
              <a:rPr lang="en-US" b="1" baseline="-25000" dirty="0" smtClean="0"/>
              <a:t>AL  </a:t>
            </a:r>
            <a:r>
              <a:rPr lang="en-US" dirty="0" smtClean="0"/>
              <a:t>, </a:t>
            </a:r>
            <a:r>
              <a:rPr lang="en-US" dirty="0"/>
              <a:t>where </a:t>
            </a:r>
          </a:p>
          <a:p>
            <a:r>
              <a:rPr lang="en-US" dirty="0"/>
              <a:t> </a:t>
            </a:r>
            <a:r>
              <a:rPr lang="en-US" dirty="0" err="1" smtClean="0"/>
              <a:t>int</a:t>
            </a:r>
            <a:r>
              <a:rPr lang="en-US" dirty="0" smtClean="0"/>
              <a:t> is the interval of interest (</a:t>
            </a:r>
            <a:r>
              <a:rPr lang="en-US" dirty="0" err="1" smtClean="0"/>
              <a:t>eg</a:t>
            </a:r>
            <a:r>
              <a:rPr lang="en-US" dirty="0" smtClean="0"/>
              <a:t> Baseline to Month 12)</a:t>
            </a:r>
            <a:endParaRPr lang="en-US" dirty="0"/>
          </a:p>
          <a:p>
            <a:pPr lvl="0"/>
            <a:r>
              <a:rPr lang="en-US" b="1" dirty="0" smtClean="0"/>
              <a:t>EI</a:t>
            </a:r>
            <a:r>
              <a:rPr lang="en-US" b="1" baseline="-25000" dirty="0" smtClean="0"/>
              <a:t>AL</a:t>
            </a:r>
            <a:r>
              <a:rPr lang="en-US" dirty="0" smtClean="0"/>
              <a:t> </a:t>
            </a:r>
            <a:r>
              <a:rPr lang="en-US" dirty="0"/>
              <a:t>(kcal/day) (Ad libitum EI) is the </a:t>
            </a:r>
            <a:r>
              <a:rPr lang="en-US" dirty="0" smtClean="0"/>
              <a:t>average </a:t>
            </a:r>
            <a:r>
              <a:rPr lang="en-US" dirty="0"/>
              <a:t>daily energy intake before the start of the </a:t>
            </a:r>
            <a:r>
              <a:rPr lang="en-US" dirty="0" smtClean="0"/>
              <a:t>intervention</a:t>
            </a:r>
            <a:r>
              <a:rPr lang="en-US" dirty="0"/>
              <a:t> </a:t>
            </a:r>
            <a:r>
              <a:rPr lang="en-US" dirty="0" smtClean="0"/>
              <a:t>(= TDEE from DLW at Baseline)</a:t>
            </a:r>
          </a:p>
          <a:p>
            <a:pPr lvl="0"/>
            <a:r>
              <a:rPr lang="en-US" b="1" dirty="0" err="1" smtClean="0"/>
              <a:t>EI</a:t>
            </a:r>
            <a:r>
              <a:rPr lang="en-US" b="1" baseline="-25000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(kcal/day) is the average daily energy intake over the </a:t>
            </a:r>
            <a:r>
              <a:rPr lang="en-US" dirty="0" smtClean="0"/>
              <a:t>interval </a:t>
            </a:r>
            <a:r>
              <a:rPr lang="en-US" dirty="0"/>
              <a:t>of interest, estimated by using the intake/balance method, as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38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%CR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Intake Balance Method:        </a:t>
            </a:r>
            <a:r>
              <a:rPr lang="en-US" b="1" dirty="0" err="1" smtClean="0"/>
              <a:t>EI</a:t>
            </a:r>
            <a:r>
              <a:rPr lang="en-US" b="1" baseline="-25000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= </a:t>
            </a:r>
            <a:r>
              <a:rPr lang="en-US" b="1" dirty="0" err="1" smtClean="0"/>
              <a:t>TDEE</a:t>
            </a:r>
            <a:r>
              <a:rPr lang="en-US" b="1" baseline="-25000" dirty="0" err="1" smtClean="0"/>
              <a:t>int</a:t>
            </a:r>
            <a:r>
              <a:rPr lang="en-US" b="1" dirty="0" smtClean="0"/>
              <a:t> </a:t>
            </a:r>
            <a:r>
              <a:rPr lang="en-US" b="1" dirty="0"/>
              <a:t>+ </a:t>
            </a:r>
            <a:r>
              <a:rPr lang="en-US" b="1" dirty="0" err="1" smtClean="0"/>
              <a:t>ΔES</a:t>
            </a:r>
            <a:r>
              <a:rPr lang="en-US" b="1" baseline="-25000" dirty="0" err="1" smtClean="0"/>
              <a:t>int</a:t>
            </a:r>
            <a:r>
              <a:rPr lang="en-US" dirty="0" smtClean="0"/>
              <a:t> </a:t>
            </a:r>
            <a:endParaRPr lang="en-US" dirty="0"/>
          </a:p>
          <a:p>
            <a:pPr lvl="1"/>
            <a:endParaRPr lang="en-US" b="1" dirty="0" smtClean="0"/>
          </a:p>
          <a:p>
            <a:pPr lvl="1"/>
            <a:r>
              <a:rPr lang="en-US" b="1" dirty="0" err="1" smtClean="0"/>
              <a:t>TDEE</a:t>
            </a:r>
            <a:r>
              <a:rPr lang="en-US" b="1" baseline="-25000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(kcal/day) is the average daily energy expenditure during the </a:t>
            </a:r>
            <a:r>
              <a:rPr lang="en-US" dirty="0" smtClean="0"/>
              <a:t>interval </a:t>
            </a:r>
            <a:r>
              <a:rPr lang="en-US" dirty="0"/>
              <a:t>of </a:t>
            </a:r>
            <a:r>
              <a:rPr lang="en-US" dirty="0" smtClean="0"/>
              <a:t>interest. This is calculated as a weighted average of TDEE at the beginning and end, and any time-points in between, when TDEE was measured via DLW.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b="1" dirty="0" err="1" smtClean="0"/>
              <a:t>ΔES</a:t>
            </a:r>
            <a:r>
              <a:rPr lang="en-US" b="1" baseline="-25000" dirty="0" err="1" smtClean="0"/>
              <a:t>int</a:t>
            </a:r>
            <a:r>
              <a:rPr lang="en-US" b="1" dirty="0" smtClean="0"/>
              <a:t> </a:t>
            </a:r>
            <a:r>
              <a:rPr lang="en-US" dirty="0"/>
              <a:t>(kcal/day)</a:t>
            </a:r>
            <a:r>
              <a:rPr lang="en-US" b="1" dirty="0"/>
              <a:t> </a:t>
            </a:r>
            <a:r>
              <a:rPr lang="en-US" dirty="0"/>
              <a:t>is the average daily change in body energy stores during the </a:t>
            </a:r>
            <a:r>
              <a:rPr lang="en-US" dirty="0" smtClean="0"/>
              <a:t>interval </a:t>
            </a:r>
            <a:r>
              <a:rPr lang="en-US" dirty="0"/>
              <a:t>of </a:t>
            </a:r>
            <a:r>
              <a:rPr lang="en-US" dirty="0" smtClean="0"/>
              <a:t>interest, based on FM and FFM measured at the beginning and end of the interval by DXA. </a:t>
            </a:r>
            <a:endParaRPr lang="en-US" dirty="0"/>
          </a:p>
          <a:p>
            <a:r>
              <a:rPr lang="en-US" b="1" dirty="0" err="1" smtClean="0"/>
              <a:t>ΔES</a:t>
            </a:r>
            <a:r>
              <a:rPr lang="en-US" b="1" baseline="-25000" dirty="0" err="1" smtClean="0"/>
              <a:t>int</a:t>
            </a:r>
            <a:r>
              <a:rPr lang="en-US" b="1" baseline="-25000" dirty="0" smtClean="0"/>
              <a:t> </a:t>
            </a:r>
            <a:r>
              <a:rPr lang="en-US" b="1" dirty="0"/>
              <a:t>(kcal/day) = [( 9300 x ΔFM) + (1100 x ΔFFM)] / duration of interval in days</a:t>
            </a:r>
            <a:endParaRPr lang="en-US" dirty="0"/>
          </a:p>
          <a:p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67210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%CR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dirty="0" smtClean="0"/>
              <a:t>More details on calculation of %CR in Adherence MOP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1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CALERIE™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6098"/>
            <a:ext cx="8229600" cy="4602163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 smtClean="0"/>
              <a:t>Primary Analysis Model </a:t>
            </a:r>
          </a:p>
          <a:p>
            <a:pPr marL="0" indent="0">
              <a:buNone/>
            </a:pPr>
            <a:r>
              <a:rPr lang="en-US" sz="4800" dirty="0" smtClean="0"/>
              <a:t>(ITT Model)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311552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Analysis Model (ITT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78363"/>
          </a:xfrm>
        </p:spPr>
        <p:txBody>
          <a:bodyPr/>
          <a:lstStyle/>
          <a:p>
            <a:r>
              <a:rPr lang="en-US" sz="1800" dirty="0" smtClean="0"/>
              <a:t>ITT: Intention to Treat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Subjects are analyzed according to their randomized treatment arm (CR or AL), irrespective of actual adherence</a:t>
            </a:r>
            <a:endParaRPr lang="en-US" sz="1800" dirty="0"/>
          </a:p>
          <a:p>
            <a:r>
              <a:rPr lang="en-US" sz="1800" dirty="0"/>
              <a:t> </a:t>
            </a:r>
            <a:r>
              <a:rPr lang="en-US" sz="1800" dirty="0" smtClean="0"/>
              <a:t>Repeated Measures analysis – because multiple post-baseline observations for each subject (M12, M24, maybe M6 and M18)   </a:t>
            </a:r>
          </a:p>
          <a:p>
            <a:r>
              <a:rPr lang="en-US" sz="1800" dirty="0" smtClean="0"/>
              <a:t>Dependent variable: Change from Baseline to </a:t>
            </a:r>
            <a:r>
              <a:rPr lang="en-US" sz="1800" dirty="0" smtClean="0"/>
              <a:t>each time point</a:t>
            </a:r>
          </a:p>
          <a:p>
            <a:r>
              <a:rPr lang="en-US" sz="1800" dirty="0" smtClean="0"/>
              <a:t>Independent variables: Treatment (CR, AL), Time (M12, M24, possibly others), Treatment x Time interaction</a:t>
            </a:r>
          </a:p>
          <a:p>
            <a:pPr lvl="1"/>
            <a:r>
              <a:rPr lang="en-US" sz="1800" dirty="0" smtClean="0"/>
              <a:t>Time is treated as categorical variable</a:t>
            </a:r>
            <a:endParaRPr lang="en-US" sz="1800" dirty="0" smtClean="0"/>
          </a:p>
          <a:p>
            <a:r>
              <a:rPr lang="en-US" sz="1800" dirty="0" smtClean="0"/>
              <a:t>Covariates: Site, Sex, BMI stratum, baseline value of outcome</a:t>
            </a:r>
          </a:p>
          <a:p>
            <a:r>
              <a:rPr lang="en-US" sz="1800" dirty="0" smtClean="0"/>
              <a:t>Unstructured Covariance matrix among repeated observations </a:t>
            </a:r>
          </a:p>
          <a:p>
            <a:pPr lvl="1"/>
            <a:r>
              <a:rPr lang="en-US" sz="1800" dirty="0" smtClean="0"/>
              <a:t>No assumptions made about covariance structure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2432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Analysis Model (ITT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Hypotheses tested by the model include:</a:t>
            </a:r>
          </a:p>
          <a:p>
            <a:pPr marL="466725" lvl="1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Interaction of Treatment x Time (treatment effect differs by </a:t>
            </a:r>
            <a:r>
              <a:rPr lang="en-US" sz="2200" dirty="0" err="1" smtClean="0"/>
              <a:t>timepoint</a:t>
            </a:r>
            <a:r>
              <a:rPr lang="en-US" sz="2200" dirty="0" smtClean="0"/>
              <a:t>)</a:t>
            </a:r>
          </a:p>
          <a:p>
            <a:pPr marL="466725" lvl="1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Treatment Main Effect</a:t>
            </a:r>
          </a:p>
          <a:p>
            <a:pPr marL="466725" lvl="1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Time Main Effect</a:t>
            </a:r>
          </a:p>
          <a:p>
            <a:pPr marL="466725" lvl="1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Treatment Effect at individual time points</a:t>
            </a:r>
          </a:p>
          <a:p>
            <a:pPr marL="466725" lvl="1">
              <a:lnSpc>
                <a:spcPct val="150000"/>
              </a:lnSpc>
              <a:spcBef>
                <a:spcPts val="0"/>
              </a:spcBef>
            </a:pPr>
            <a:r>
              <a:rPr lang="en-US" sz="2200" dirty="0" smtClean="0"/>
              <a:t>Change from </a:t>
            </a:r>
            <a:r>
              <a:rPr lang="en-US" sz="2200" dirty="0"/>
              <a:t>Baseline ≠ 0 at one time point in one treatment arm</a:t>
            </a:r>
            <a:endParaRPr lang="en-US" sz="2200" dirty="0"/>
          </a:p>
          <a:p>
            <a:pPr marL="231775" lvl="1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1101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Analysis Model (ITT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1 Error was controlled using a hierarchical gatekeeping strategy</a:t>
            </a:r>
          </a:p>
          <a:p>
            <a:pPr lvl="1"/>
            <a:r>
              <a:rPr lang="en-US" dirty="0" smtClean="0"/>
              <a:t>if Treatment x Time interaction has p&lt;0.05, between group differences at individual time-points can be tested at </a:t>
            </a:r>
            <a:r>
              <a:rPr lang="el-GR" dirty="0" smtClean="0"/>
              <a:t>α = .05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(else) if Treatment Main </a:t>
            </a:r>
            <a:r>
              <a:rPr lang="en-US" dirty="0"/>
              <a:t>effect has p&lt;0.05, between group differences at individual </a:t>
            </a:r>
            <a:r>
              <a:rPr lang="en-US" dirty="0" smtClean="0"/>
              <a:t>time-points </a:t>
            </a:r>
            <a:r>
              <a:rPr lang="en-US" dirty="0"/>
              <a:t>can be tested at </a:t>
            </a:r>
            <a:r>
              <a:rPr lang="el-GR" dirty="0"/>
              <a:t>α = .05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(else) if both Treatment x Time interaction and Treatment Main effect have p&gt;0.05, apply </a:t>
            </a:r>
            <a:r>
              <a:rPr lang="en-US" dirty="0" err="1" smtClean="0"/>
              <a:t>Bonferroni</a:t>
            </a:r>
            <a:r>
              <a:rPr lang="en-US" dirty="0" smtClean="0"/>
              <a:t> correction for between group comparisons at each individual time-point.</a:t>
            </a:r>
          </a:p>
          <a:p>
            <a:pPr lvl="2"/>
            <a:r>
              <a:rPr lang="en-US" dirty="0" err="1" smtClean="0"/>
              <a:t>Bonferroni</a:t>
            </a:r>
            <a:r>
              <a:rPr lang="en-US" dirty="0" smtClean="0"/>
              <a:t> correction – multiply apparent p-value by the number of tests (truncated at 1.0)</a:t>
            </a:r>
          </a:p>
          <a:p>
            <a:pPr lvl="1"/>
            <a:r>
              <a:rPr lang="en-US" dirty="0" smtClean="0"/>
              <a:t>For within-group changes from Baseline to follow-up visits, </a:t>
            </a:r>
            <a:r>
              <a:rPr lang="en-US" dirty="0" err="1" smtClean="0"/>
              <a:t>Bonferroni</a:t>
            </a:r>
            <a:r>
              <a:rPr lang="en-US" dirty="0" smtClean="0"/>
              <a:t> correction is always applied (not part of gatekeeping strategy)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83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CALERIE</a:t>
            </a:r>
            <a:r>
              <a:rPr lang="en-US" dirty="0" smtClean="0"/>
              <a:t>™ Public Use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on calerie.duke.edu</a:t>
            </a:r>
          </a:p>
          <a:p>
            <a:r>
              <a:rPr lang="en-US" dirty="0" smtClean="0"/>
              <a:t>Data available in SAS and CSV format</a:t>
            </a:r>
          </a:p>
          <a:p>
            <a:r>
              <a:rPr lang="en-US" dirty="0" smtClean="0"/>
              <a:t>Multiple Raw and Analysis datasets</a:t>
            </a:r>
          </a:p>
          <a:p>
            <a:r>
              <a:rPr lang="en-US" dirty="0" smtClean="0"/>
              <a:t>Existing Analysis datasets are not user friendly </a:t>
            </a:r>
          </a:p>
          <a:p>
            <a:pPr lvl="1"/>
            <a:r>
              <a:rPr lang="en-US" dirty="0" smtClean="0"/>
              <a:t>Need to merge multiple datasets for any analysis</a:t>
            </a:r>
          </a:p>
          <a:p>
            <a:pPr lvl="1"/>
            <a:r>
              <a:rPr lang="en-US" dirty="0" smtClean="0"/>
              <a:t>Visit codes can be confusing</a:t>
            </a:r>
          </a:p>
          <a:p>
            <a:pPr lvl="1"/>
            <a:r>
              <a:rPr lang="en-US" dirty="0" smtClean="0"/>
              <a:t>Hard to find the variables you need without reading documentation</a:t>
            </a:r>
          </a:p>
          <a:p>
            <a:pPr lvl="1"/>
            <a:r>
              <a:rPr lang="en-US" dirty="0" smtClean="0"/>
              <a:t>Have to read the documentation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Currently working on simplified Combined Analysis Dataset</a:t>
            </a:r>
          </a:p>
          <a:p>
            <a:pPr lvl="1"/>
            <a:r>
              <a:rPr lang="en-US" dirty="0"/>
              <a:t>Will combine many commonly used variables into a single dataset</a:t>
            </a:r>
          </a:p>
          <a:p>
            <a:pPr lvl="1"/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	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8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Analysis Model (ITT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ITT Model is implemented in SAS </a:t>
            </a:r>
            <a:r>
              <a:rPr lang="en-US" dirty="0" err="1" smtClean="0"/>
              <a:t>Proc</a:t>
            </a:r>
            <a:r>
              <a:rPr lang="en-US" dirty="0" smtClean="0"/>
              <a:t> Mixed: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proc</a:t>
            </a:r>
            <a:r>
              <a:rPr lang="en-US" dirty="0"/>
              <a:t> mixed data=temp order=internal </a:t>
            </a:r>
            <a:r>
              <a:rPr lang="en-US" dirty="0" err="1"/>
              <a:t>noclprint</a:t>
            </a:r>
            <a:r>
              <a:rPr lang="en-US" dirty="0"/>
              <a:t>=6;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	class </a:t>
            </a:r>
            <a:r>
              <a:rPr lang="en-US" dirty="0" err="1"/>
              <a:t>subjno</a:t>
            </a:r>
            <a:r>
              <a:rPr lang="en-US" dirty="0"/>
              <a:t> site sex </a:t>
            </a:r>
            <a:r>
              <a:rPr lang="en-US" dirty="0" err="1"/>
              <a:t>bmi_strata</a:t>
            </a:r>
            <a:r>
              <a:rPr lang="en-US" dirty="0"/>
              <a:t> </a:t>
            </a:r>
            <a:r>
              <a:rPr lang="en-US" dirty="0" err="1"/>
              <a:t>tx</a:t>
            </a:r>
            <a:r>
              <a:rPr lang="en-US" dirty="0"/>
              <a:t> visit;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dirty="0" smtClean="0"/>
              <a:t>model </a:t>
            </a:r>
            <a:r>
              <a:rPr lang="en-US" dirty="0" err="1"/>
              <a:t>deltavar</a:t>
            </a:r>
            <a:r>
              <a:rPr lang="en-US" dirty="0"/>
              <a:t> = site sex </a:t>
            </a:r>
            <a:r>
              <a:rPr lang="en-US" dirty="0" err="1"/>
              <a:t>bmi_strata</a:t>
            </a:r>
            <a:r>
              <a:rPr lang="en-US" dirty="0"/>
              <a:t> </a:t>
            </a:r>
            <a:r>
              <a:rPr lang="en-US" dirty="0" err="1"/>
              <a:t>tx</a:t>
            </a:r>
            <a:r>
              <a:rPr lang="en-US" dirty="0"/>
              <a:t> visit </a:t>
            </a:r>
            <a:r>
              <a:rPr lang="en-US" dirty="0" err="1"/>
              <a:t>tx</a:t>
            </a:r>
            <a:r>
              <a:rPr lang="en-US" dirty="0"/>
              <a:t>*visit </a:t>
            </a:r>
            <a:r>
              <a:rPr lang="en-US" dirty="0" err="1"/>
              <a:t>blvar</a:t>
            </a:r>
            <a:r>
              <a:rPr lang="en-US" dirty="0"/>
              <a:t>/ 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dirty="0" smtClean="0"/>
              <a:t>repeated </a:t>
            </a:r>
            <a:r>
              <a:rPr lang="en-US" dirty="0"/>
              <a:t>visit / subject=</a:t>
            </a:r>
            <a:r>
              <a:rPr lang="en-US" dirty="0" err="1"/>
              <a:t>subjno</a:t>
            </a:r>
            <a:r>
              <a:rPr lang="en-US" dirty="0"/>
              <a:t> type=un r;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dirty="0" err="1" smtClean="0"/>
              <a:t>lsmeans</a:t>
            </a:r>
            <a:r>
              <a:rPr lang="en-US" dirty="0" smtClean="0"/>
              <a:t> </a:t>
            </a:r>
            <a:r>
              <a:rPr lang="en-US" dirty="0" err="1"/>
              <a:t>tx</a:t>
            </a:r>
            <a:r>
              <a:rPr lang="en-US" dirty="0"/>
              <a:t>*visit/diff cl slice=</a:t>
            </a:r>
            <a:r>
              <a:rPr lang="en-US" dirty="0" err="1"/>
              <a:t>tx</a:t>
            </a:r>
            <a:r>
              <a:rPr lang="en-US" dirty="0"/>
              <a:t>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 smtClean="0"/>
              <a:t>run</a:t>
            </a:r>
            <a:r>
              <a:rPr lang="en-US" dirty="0"/>
              <a:t>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142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Analysis Model (ITT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7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find information / get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calerie.duke.edu	</a:t>
            </a:r>
          </a:p>
          <a:p>
            <a:r>
              <a:rPr lang="en-US" dirty="0" smtClean="0"/>
              <a:t>In the ‘Quick Navigation’ panel on the left, click on Database Documentation</a:t>
            </a:r>
          </a:p>
          <a:p>
            <a:pPr lvl="1"/>
            <a:r>
              <a:rPr lang="en-US" dirty="0" smtClean="0"/>
              <a:t>Guide to using the Database (similar to this presentation)</a:t>
            </a:r>
          </a:p>
          <a:p>
            <a:pPr lvl="1"/>
            <a:r>
              <a:rPr lang="en-US" dirty="0" smtClean="0"/>
              <a:t>Data Contents:  </a:t>
            </a:r>
          </a:p>
          <a:p>
            <a:pPr lvl="2"/>
            <a:r>
              <a:rPr lang="en-US" dirty="0" smtClean="0"/>
              <a:t>Evaluation schedule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Visit </a:t>
            </a:r>
            <a:r>
              <a:rPr lang="en-US" dirty="0" smtClean="0">
                <a:solidFill>
                  <a:srgbClr val="FF0000"/>
                </a:solidFill>
              </a:rPr>
              <a:t>codes </a:t>
            </a:r>
            <a:r>
              <a:rPr lang="en-US" dirty="0" smtClean="0"/>
              <a:t>[Won’t be needed for Combined Analysis Dataset] </a:t>
            </a:r>
            <a:endParaRPr lang="en-US" dirty="0" smtClean="0"/>
          </a:p>
          <a:p>
            <a:pPr lvl="2"/>
            <a:r>
              <a:rPr lang="en-US" dirty="0" err="1" smtClean="0">
                <a:solidFill>
                  <a:srgbClr val="FF0000"/>
                </a:solidFill>
              </a:rPr>
              <a:t>Rawdata</a:t>
            </a:r>
            <a:r>
              <a:rPr lang="en-US" dirty="0" smtClean="0">
                <a:solidFill>
                  <a:srgbClr val="FF0000"/>
                </a:solidFill>
              </a:rPr>
              <a:t> Contents: datasets and variables in raw database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Analysis Data Contents: datasets and variables in analysis </a:t>
            </a:r>
            <a:r>
              <a:rPr lang="en-US" dirty="0" smtClean="0">
                <a:solidFill>
                  <a:srgbClr val="FF0000"/>
                </a:solidFill>
              </a:rPr>
              <a:t>database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Combined Analysis Dataset Contents</a:t>
            </a:r>
            <a:endParaRPr lang="en-US" dirty="0" smtClean="0">
              <a:solidFill>
                <a:schemeClr val="tx1"/>
              </a:solidFill>
            </a:endParaRPr>
          </a:p>
          <a:p>
            <a:pPr lvl="2"/>
            <a:r>
              <a:rPr lang="en-US" dirty="0" smtClean="0"/>
              <a:t>Analysis Dataset Details: detailed derivations and value lists of analysis dataset variables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383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find information / get </a:t>
            </a:r>
            <a:r>
              <a:rPr lang="en-US" dirty="0" smtClean="0"/>
              <a:t>help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Data Handling Rules : rules for derivation of key study endpoints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eg</a:t>
            </a:r>
            <a:r>
              <a:rPr lang="en-US" dirty="0" smtClean="0"/>
              <a:t>, RMR, Core body Temperature, QOL scoring algorithms,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Adherence to CR, etc.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Forms: CRFs (with and without annotation), and documentation for non-CRF data.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… or send questions to calerie@dm.duke.edu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6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Download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 calerie.duke.edu</a:t>
            </a:r>
          </a:p>
          <a:p>
            <a:r>
              <a:rPr lang="en-US" dirty="0"/>
              <a:t>In the ‘Quick Navigation’ panel on the left, click on </a:t>
            </a:r>
            <a:r>
              <a:rPr lang="en-US" dirty="0" smtClean="0"/>
              <a:t>‘Apply for Samples &amp; Data Analysis’</a:t>
            </a:r>
          </a:p>
          <a:p>
            <a:r>
              <a:rPr lang="en-US" dirty="0" smtClean="0"/>
              <a:t>At bottom of page click on ‘Click here to register and download the public database’</a:t>
            </a:r>
          </a:p>
          <a:p>
            <a:r>
              <a:rPr lang="en-US" dirty="0" smtClean="0"/>
              <a:t>Fill out database submission form: email address, name, institution, department, and submit.</a:t>
            </a:r>
          </a:p>
          <a:p>
            <a:r>
              <a:rPr lang="en-US" dirty="0" smtClean="0"/>
              <a:t>Click on ‘ASCII Database’ or ‘SAS Database’ to download ascii_database.zip (15.7 MB) or sas_database.zip (19.2 MB)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1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Combined </a:t>
            </a:r>
            <a:r>
              <a:rPr lang="en-US" dirty="0"/>
              <a:t>Analysis </a:t>
            </a:r>
            <a:r>
              <a:rPr lang="en-US" dirty="0" smtClean="0"/>
              <a:t>Dataset </a:t>
            </a:r>
            <a:br>
              <a:rPr lang="en-US" dirty="0" smtClean="0"/>
            </a:br>
            <a:r>
              <a:rPr lang="en-US" sz="2000" dirty="0" smtClean="0"/>
              <a:t>Planned Contents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only include Randomized subjects (N=218: 143 CR, 75 AL)</a:t>
            </a:r>
          </a:p>
          <a:p>
            <a:r>
              <a:rPr lang="en-US" dirty="0" smtClean="0"/>
              <a:t>1 record per Subject / Visit</a:t>
            </a:r>
          </a:p>
          <a:p>
            <a:r>
              <a:rPr lang="en-US" dirty="0" smtClean="0"/>
              <a:t>DEIDNUM – De-identified Subject ID</a:t>
            </a:r>
          </a:p>
          <a:p>
            <a:r>
              <a:rPr lang="en-US" dirty="0" smtClean="0"/>
              <a:t>Randomized Treatment Arm (CR , AL)</a:t>
            </a:r>
          </a:p>
          <a:p>
            <a:r>
              <a:rPr lang="en-US" dirty="0" smtClean="0"/>
              <a:t>Demographics – Age at randomization, sex, BMI stratum, race, </a:t>
            </a:r>
            <a:r>
              <a:rPr lang="en-US" dirty="0" err="1" smtClean="0"/>
              <a:t>deidentified</a:t>
            </a:r>
            <a:r>
              <a:rPr lang="en-US" dirty="0" smtClean="0"/>
              <a:t> Site</a:t>
            </a:r>
          </a:p>
          <a:p>
            <a:r>
              <a:rPr lang="en-US" dirty="0" smtClean="0"/>
              <a:t>Visit – Baseline, Month 12, Month 24 (Need to decide if months 6 and 18 will be included)</a:t>
            </a:r>
          </a:p>
          <a:p>
            <a:r>
              <a:rPr lang="en-US" dirty="0" smtClean="0"/>
              <a:t>Days from Randomization to Visit</a:t>
            </a:r>
          </a:p>
        </p:txBody>
      </p:sp>
    </p:spTree>
    <p:extLst>
      <p:ext uri="{BB962C8B-B14F-4D97-AF65-F5344CB8AC3E}">
        <p14:creationId xmlns:p14="http://schemas.microsoft.com/office/powerpoint/2010/main" val="117927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</a:t>
            </a:r>
            <a:r>
              <a:rPr lang="en-US" sz="2000" dirty="0" smtClean="0"/>
              <a:t>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Body Composition</a:t>
            </a:r>
          </a:p>
          <a:p>
            <a:pPr lvl="1"/>
            <a:r>
              <a:rPr lang="en-US" dirty="0" smtClean="0"/>
              <a:t>Height</a:t>
            </a:r>
            <a:r>
              <a:rPr lang="en-US" dirty="0"/>
              <a:t>, </a:t>
            </a:r>
            <a:r>
              <a:rPr lang="en-US" dirty="0" smtClean="0"/>
              <a:t>Clinic </a:t>
            </a:r>
            <a:r>
              <a:rPr lang="en-US" dirty="0"/>
              <a:t>Weight, </a:t>
            </a:r>
            <a:r>
              <a:rPr lang="en-US" dirty="0" smtClean="0"/>
              <a:t>BMI</a:t>
            </a:r>
            <a:r>
              <a:rPr lang="en-US" dirty="0"/>
              <a:t>, </a:t>
            </a:r>
            <a:r>
              <a:rPr lang="en-US" dirty="0" smtClean="0"/>
              <a:t>Waist Circumference</a:t>
            </a:r>
            <a:endParaRPr lang="en-US" dirty="0"/>
          </a:p>
          <a:p>
            <a:pPr lvl="1"/>
            <a:r>
              <a:rPr lang="en-US" dirty="0"/>
              <a:t>Body Composition measures from </a:t>
            </a:r>
            <a:r>
              <a:rPr lang="en-US" dirty="0" smtClean="0"/>
              <a:t>DXA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Whole body and specific regions (hip, spine, trunk, head, arms, legs, android/</a:t>
            </a:r>
            <a:r>
              <a:rPr lang="en-US" dirty="0" err="1"/>
              <a:t>gynoid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).</a:t>
            </a:r>
            <a:endParaRPr lang="en-US" dirty="0" smtClean="0"/>
          </a:p>
          <a:p>
            <a:pPr lvl="2"/>
            <a:r>
              <a:rPr lang="en-US" dirty="0" smtClean="0"/>
              <a:t>%Fat, Fat mass, FFM </a:t>
            </a:r>
          </a:p>
          <a:p>
            <a:pPr lvl="2"/>
            <a:r>
              <a:rPr lang="en-US" dirty="0" smtClean="0"/>
              <a:t>BMD, BMC </a:t>
            </a:r>
          </a:p>
          <a:p>
            <a:pPr lvl="2"/>
            <a:r>
              <a:rPr lang="en-US" dirty="0" smtClean="0"/>
              <a:t>(Combined Analysis dataset will only include the most commonly used  DXA variables)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0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Energy Metabolism</a:t>
            </a:r>
          </a:p>
          <a:p>
            <a:pPr lvl="1"/>
            <a:r>
              <a:rPr lang="en-US" dirty="0" smtClean="0"/>
              <a:t>Doubly </a:t>
            </a:r>
            <a:r>
              <a:rPr lang="en-US" dirty="0"/>
              <a:t>Labeled Water (DLW, over 2 weeks) – TEE, RCO2, RQ (also includes Isotope dilution spaces NH and NO, % Total body water,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 smtClean="0"/>
              <a:t>Resting Metabolic Rate (RMR)</a:t>
            </a:r>
            <a:endParaRPr lang="en-US" dirty="0"/>
          </a:p>
          <a:p>
            <a:pPr lvl="1"/>
            <a:r>
              <a:rPr lang="en-US" dirty="0"/>
              <a:t>Core Temperature (24 hour, Daytime, Nighttime)</a:t>
            </a:r>
          </a:p>
          <a:p>
            <a:pPr lvl="1"/>
            <a:r>
              <a:rPr lang="en-US" dirty="0"/>
              <a:t>%CR from Baseline to Follow-up Visit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2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Nutrition data from Self Reported Food Diaries (Daily Total caloric intake, total and % calories from fat, protein, carbohydrate, alcohol; Total and individual SFA, MUFA, PUFA; fructose, glucose, </a:t>
            </a:r>
            <a:r>
              <a:rPr lang="en-US" dirty="0" err="1" smtClean="0"/>
              <a:t>etc</a:t>
            </a:r>
            <a:r>
              <a:rPr lang="en-US" dirty="0" smtClean="0"/>
              <a:t>, fiber, Vitamins, Glycemic index, many others (~170 variables).</a:t>
            </a:r>
          </a:p>
          <a:p>
            <a:pPr lvl="1"/>
            <a:r>
              <a:rPr lang="en-US" dirty="0" smtClean="0"/>
              <a:t>Only the most commonly used Nutrition variables will be included.</a:t>
            </a:r>
          </a:p>
          <a:p>
            <a:pPr lvl="1"/>
            <a:endParaRPr lang="en-US" dirty="0"/>
          </a:p>
          <a:p>
            <a:r>
              <a:rPr lang="en-US" dirty="0" smtClean="0"/>
              <a:t>PAR – (7 Day Physical Activity Recall) – Mean daily duration, energy expenditure and MET-</a:t>
            </a:r>
            <a:r>
              <a:rPr lang="en-US" dirty="0" err="1" smtClean="0"/>
              <a:t>hrs</a:t>
            </a:r>
            <a:r>
              <a:rPr lang="en-US" dirty="0" smtClean="0"/>
              <a:t> for sleep, light, moderate, hard and very hard activity (~50 variables). </a:t>
            </a:r>
          </a:p>
          <a:p>
            <a:pPr lvl="1"/>
            <a:r>
              <a:rPr lang="en-US" dirty="0" smtClean="0"/>
              <a:t>Only the most commonly used PAR variables will be included</a:t>
            </a:r>
          </a:p>
        </p:txBody>
      </p:sp>
    </p:spTree>
    <p:extLst>
      <p:ext uri="{BB962C8B-B14F-4D97-AF65-F5344CB8AC3E}">
        <p14:creationId xmlns:p14="http://schemas.microsoft.com/office/powerpoint/2010/main" val="44416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Physical Activity and Strength</a:t>
            </a:r>
          </a:p>
          <a:p>
            <a:pPr lvl="1"/>
            <a:r>
              <a:rPr lang="en-US" dirty="0" smtClean="0"/>
              <a:t>VO2 Max – Peak and max VO2, exercise time,  (and ~30 associated variables)</a:t>
            </a:r>
          </a:p>
          <a:p>
            <a:pPr lvl="1"/>
            <a:r>
              <a:rPr lang="en-US" dirty="0" smtClean="0"/>
              <a:t>Handgrip strength – mean peak force for each hand</a:t>
            </a:r>
          </a:p>
          <a:p>
            <a:pPr lvl="1"/>
            <a:r>
              <a:rPr lang="en-US" dirty="0" smtClean="0"/>
              <a:t>Isometrics – composite strength score, average work fatigue index (plus ~80 individual measures)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49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Laboratory Outcomes data </a:t>
            </a:r>
            <a:r>
              <a:rPr lang="en-US" dirty="0" smtClean="0"/>
              <a:t>(~120 measures) including </a:t>
            </a:r>
          </a:p>
          <a:p>
            <a:r>
              <a:rPr lang="en-US" dirty="0" smtClean="0"/>
              <a:t>Serum Lipids and Lipoproteins – Total Cholesterol, HDL, LDL, Trig.</a:t>
            </a:r>
          </a:p>
          <a:p>
            <a:r>
              <a:rPr lang="en-US" dirty="0" smtClean="0"/>
              <a:t>Markers of inflammation – IL-6, TNF-a, CRP, ICAM-1, MCP-1, IL-1, IL-8, TGF-B1</a:t>
            </a:r>
          </a:p>
          <a:p>
            <a:r>
              <a:rPr lang="en-US" dirty="0" smtClean="0"/>
              <a:t>Glucose control variables – serum glucose and insulin – fasting and OGTT, AUC, HOMA-IR, HOMA-beta, insulin response and sensitivity, Oral Disposition index.</a:t>
            </a:r>
          </a:p>
          <a:p>
            <a:r>
              <a:rPr lang="en-US" dirty="0" smtClean="0"/>
              <a:t>Endocrine response – T3, TSH, Adiponectin, Leptin, Cortisol, Angiotensin, GH, IGF-1, IGFBP-1, IGFBP-3, PDGF-AB, TGF-B1</a:t>
            </a:r>
          </a:p>
          <a:p>
            <a:r>
              <a:rPr lang="en-US" dirty="0" smtClean="0"/>
              <a:t>Sex hormones (Males only) – LH, FSH, total and free testosterone, SHBG.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4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7505"/>
            <a:ext cx="8229600" cy="762001"/>
          </a:xfrm>
        </p:spPr>
        <p:txBody>
          <a:bodyPr/>
          <a:lstStyle/>
          <a:p>
            <a:r>
              <a:rPr lang="en-US" dirty="0"/>
              <a:t>Combined Analysis </a:t>
            </a:r>
            <a:r>
              <a:rPr lang="en-US" dirty="0" smtClean="0"/>
              <a:t>Dataset </a:t>
            </a:r>
            <a:r>
              <a:rPr lang="en-US" dirty="0"/>
              <a:t/>
            </a:r>
            <a:br>
              <a:rPr lang="en-US" dirty="0"/>
            </a:br>
            <a:r>
              <a:rPr lang="en-US" sz="2000" dirty="0"/>
              <a:t>Planned Contents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602163"/>
          </a:xfrm>
        </p:spPr>
        <p:txBody>
          <a:bodyPr/>
          <a:lstStyle/>
          <a:p>
            <a:r>
              <a:rPr lang="en-US" sz="3200" dirty="0" smtClean="0"/>
              <a:t>Quality of Life and Psychological Function</a:t>
            </a:r>
          </a:p>
          <a:p>
            <a:pPr lvl="1"/>
            <a:r>
              <a:rPr lang="en-US" dirty="0" smtClean="0"/>
              <a:t>RAND-36 </a:t>
            </a:r>
          </a:p>
          <a:p>
            <a:pPr lvl="1"/>
            <a:r>
              <a:rPr lang="en-US" dirty="0" smtClean="0"/>
              <a:t>Profile of Mood States (POMS)</a:t>
            </a:r>
          </a:p>
          <a:p>
            <a:pPr lvl="1"/>
            <a:r>
              <a:rPr lang="en-US" dirty="0" smtClean="0"/>
              <a:t>Perceived Stress Scale (PSS)</a:t>
            </a:r>
          </a:p>
          <a:p>
            <a:pPr lvl="1"/>
            <a:r>
              <a:rPr lang="en-US" dirty="0" smtClean="0"/>
              <a:t>Pittsburgh Sleep Quality Index (PSQI)</a:t>
            </a:r>
          </a:p>
          <a:p>
            <a:pPr lvl="1"/>
            <a:r>
              <a:rPr lang="en-US" dirty="0" err="1" smtClean="0"/>
              <a:t>Derogatis</a:t>
            </a:r>
            <a:r>
              <a:rPr lang="en-US" dirty="0" smtClean="0"/>
              <a:t> Sexual Function report </a:t>
            </a:r>
          </a:p>
          <a:p>
            <a:pPr lvl="1"/>
            <a:r>
              <a:rPr lang="en-US" dirty="0" smtClean="0"/>
              <a:t>Food Craving Questionnaire (Trait and State)</a:t>
            </a:r>
          </a:p>
          <a:p>
            <a:pPr lvl="1"/>
            <a:r>
              <a:rPr lang="en-US" dirty="0" smtClean="0"/>
              <a:t>Food Craving Inventory (FCI)</a:t>
            </a:r>
          </a:p>
          <a:p>
            <a:pPr lvl="1"/>
            <a:r>
              <a:rPr lang="en-US" dirty="0" smtClean="0"/>
              <a:t>Eating Inventory (TFEQ)</a:t>
            </a:r>
          </a:p>
        </p:txBody>
      </p:sp>
    </p:spTree>
    <p:extLst>
      <p:ext uri="{BB962C8B-B14F-4D97-AF65-F5344CB8AC3E}">
        <p14:creationId xmlns:p14="http://schemas.microsoft.com/office/powerpoint/2010/main" val="132573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dcri-rebrand-15aug2016">
  <a:themeElements>
    <a:clrScheme name="Custom 54">
      <a:dk1>
        <a:srgbClr val="FFFFFF"/>
      </a:dk1>
      <a:lt1>
        <a:srgbClr val="063E89"/>
      </a:lt1>
      <a:dk2>
        <a:srgbClr val="373B43"/>
      </a:dk2>
      <a:lt2>
        <a:srgbClr val="EAEAEA"/>
      </a:lt2>
      <a:accent1>
        <a:srgbClr val="EA3E31"/>
      </a:accent1>
      <a:accent2>
        <a:srgbClr val="F1792C"/>
      </a:accent2>
      <a:accent3>
        <a:srgbClr val="FECD60"/>
      </a:accent3>
      <a:accent4>
        <a:srgbClr val="92B700"/>
      </a:accent4>
      <a:accent5>
        <a:srgbClr val="1EA1C7"/>
      </a:accent5>
      <a:accent6>
        <a:srgbClr val="511A69"/>
      </a:accent6>
      <a:hlink>
        <a:srgbClr val="063E89"/>
      </a:hlink>
      <a:folHlink>
        <a:srgbClr val="BABAB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a:style>
    </a:spDef>
    <a:lnDef>
      <a:spPr>
        <a:noFill/>
        <a:ln w="25400" cap="flat" cmpd="sng" algn="ctr">
          <a:solidFill>
            <a:schemeClr val="accent5"/>
          </a:solidFill>
          <a:prstDash val="solid"/>
          <a:tailEnd type="none"/>
        </a:ln>
        <a:effectLst/>
      </a:spPr>
      <a:bodyPr/>
      <a:lstStyle/>
    </a:lnDef>
  </a:objectDefaults>
  <a:extraClrSchemeLst/>
  <a:extLst>
    <a:ext uri="{05A4C25C-085E-4340-85A3-A5531E510DB2}">
      <thm15:themeFamily xmlns:thm15="http://schemas.microsoft.com/office/thememl/2012/main" name="Presentation3" id="{D142D7F4-29B5-4444-8A47-DC4FFAF87A8B}" vid="{93178F35-6641-AA45-95E6-02D0A0BB9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1432</TotalTime>
  <Words>1604</Words>
  <Application>Microsoft Office PowerPoint</Application>
  <PresentationFormat>On-screen Show (4:3)</PresentationFormat>
  <Paragraphs>161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dcri-rebrand-15aug2016</vt:lpstr>
      <vt:lpstr>  Introduction to the New and Improved CALERIE™ Public Use Database (Coming soon)</vt:lpstr>
      <vt:lpstr>CALERIE™ Public Use Database</vt:lpstr>
      <vt:lpstr> Combined Analysis Dataset  Planned Contents</vt:lpstr>
      <vt:lpstr>Combined Analysis Dataset  Planned Contents (continued)</vt:lpstr>
      <vt:lpstr>Combined Analysis Dataset  Planned Contents (continued)</vt:lpstr>
      <vt:lpstr>Combined Analysis Dataset  Planned Contents (continued)</vt:lpstr>
      <vt:lpstr>Combined Analysis Dataset  Planned Contents (continued)</vt:lpstr>
      <vt:lpstr>Combined Analysis Dataset  Planned Contents (continued)</vt:lpstr>
      <vt:lpstr>Combined Analysis Dataset  Planned Contents (continued)</vt:lpstr>
      <vt:lpstr>Combined Analysis Dataset  Planned Contents (continued)</vt:lpstr>
      <vt:lpstr>Combined Analysis Dataset  Planned Contents (continued)</vt:lpstr>
      <vt:lpstr>CALERIE™</vt:lpstr>
      <vt:lpstr>Definition of %CR </vt:lpstr>
      <vt:lpstr>Definition of %CR </vt:lpstr>
      <vt:lpstr>Definition of %CR </vt:lpstr>
      <vt:lpstr>CALERIE™</vt:lpstr>
      <vt:lpstr>Primary Analysis Model (ITT Model)</vt:lpstr>
      <vt:lpstr>Primary Analysis Model (ITT Model)</vt:lpstr>
      <vt:lpstr>Primary Analysis Model (ITT Model)</vt:lpstr>
      <vt:lpstr>Primary Analysis Model (ITT Model)</vt:lpstr>
      <vt:lpstr>Primary Analysis Model (ITT Model)</vt:lpstr>
      <vt:lpstr>Where to find information / get help</vt:lpstr>
      <vt:lpstr>Where to find information / get help (cont’d)</vt:lpstr>
      <vt:lpstr>Data Download Instructions</vt:lpstr>
    </vt:vector>
  </TitlesOfParts>
  <Company>Duke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 CALERIE  Public Use Database</dc:title>
  <dc:creator>Manjushri Bhapkar</dc:creator>
  <cp:lastModifiedBy>Manjushri Bhapkar</cp:lastModifiedBy>
  <cp:revision>69</cp:revision>
  <cp:lastPrinted>2016-09-06T21:20:10Z</cp:lastPrinted>
  <dcterms:created xsi:type="dcterms:W3CDTF">2017-09-04T01:12:04Z</dcterms:created>
  <dcterms:modified xsi:type="dcterms:W3CDTF">2021-03-02T20:07:24Z</dcterms:modified>
</cp:coreProperties>
</file>